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6" r:id="rId3"/>
    <p:sldId id="394" r:id="rId4"/>
    <p:sldId id="395" r:id="rId5"/>
    <p:sldId id="400" r:id="rId6"/>
    <p:sldId id="401" r:id="rId7"/>
    <p:sldId id="397" r:id="rId8"/>
    <p:sldId id="402" r:id="rId9"/>
    <p:sldId id="403" r:id="rId10"/>
    <p:sldId id="405" r:id="rId11"/>
    <p:sldId id="398" r:id="rId12"/>
    <p:sldId id="404" r:id="rId13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143"/>
    <a:srgbClr val="FF5050"/>
    <a:srgbClr val="B49D92"/>
    <a:srgbClr val="FF0D0D"/>
    <a:srgbClr val="990000"/>
    <a:srgbClr val="000000"/>
    <a:srgbClr val="FF000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orient="horz" pos="4128"/>
        <p:guide orient="horz" pos="1008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A72C7B-A3B6-4A04-958A-6BFB55A20B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35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486085-9340-40C6-AF7F-B4E4E1F092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4857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4857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384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1663" y="1384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1_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61088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485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3843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adfasdasf</a:t>
            </a:r>
          </a:p>
          <a:p>
            <a:pPr lvl="2"/>
            <a:r>
              <a:rPr lang="en-US" smtClean="0"/>
              <a:t>asdfasdffd</a:t>
            </a:r>
          </a:p>
          <a:p>
            <a:pPr lvl="2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Trebuchet MS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Trebuchet MS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Trebuchet MS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Trebuchet MS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Trebuchet MS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Trebuchet MS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Trebuchet MS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FF0003"/>
          </a:solidFill>
          <a:latin typeface="Trebuchet MS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tabLst>
          <a:tab pos="936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tabLst>
          <a:tab pos="93663" algn="l"/>
        </a:tabLst>
        <a:defRPr>
          <a:solidFill>
            <a:schemeClr val="tx1"/>
          </a:solidFill>
          <a:latin typeface="+mn-lt"/>
          <a:ea typeface="+mn-ea"/>
        </a:defRPr>
      </a:lvl2pPr>
      <a:lvl3pPr marL="381000" indent="533400" algn="l" rtl="0" eaLnBrk="0" fontAlgn="base" hangingPunct="0">
        <a:spcBef>
          <a:spcPct val="20000"/>
        </a:spcBef>
        <a:spcAft>
          <a:spcPct val="0"/>
        </a:spcAft>
        <a:tabLst>
          <a:tab pos="93663" algn="l"/>
        </a:tabLst>
        <a:defRPr>
          <a:solidFill>
            <a:schemeClr val="tx1"/>
          </a:solidFill>
          <a:latin typeface="+mn-lt"/>
          <a:ea typeface="+mn-ea"/>
        </a:defRPr>
      </a:lvl3pPr>
      <a:lvl4pPr marL="574675" indent="-3175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tabLst>
          <a:tab pos="93663" algn="l"/>
        </a:tabLst>
        <a:defRPr>
          <a:solidFill>
            <a:schemeClr val="tx1"/>
          </a:solidFill>
          <a:latin typeface="+mn-lt"/>
          <a:ea typeface="+mn-ea"/>
        </a:defRPr>
      </a:lvl4pPr>
      <a:lvl5pPr marL="765175" indent="1063625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tabLst>
          <a:tab pos="93663" algn="l"/>
        </a:tabLst>
        <a:defRPr>
          <a:solidFill>
            <a:schemeClr val="tx1"/>
          </a:solidFill>
          <a:latin typeface="+mn-lt"/>
          <a:ea typeface="+mn-ea"/>
        </a:defRPr>
      </a:lvl5pPr>
      <a:lvl6pPr marL="1222375" algn="l" rtl="0" fontAlgn="base">
        <a:spcBef>
          <a:spcPct val="20000"/>
        </a:spcBef>
        <a:spcAft>
          <a:spcPct val="0"/>
        </a:spcAft>
        <a:buBlip>
          <a:blip r:embed="rId14"/>
        </a:buBlip>
        <a:tabLst>
          <a:tab pos="93663" algn="l"/>
        </a:tabLst>
        <a:defRPr>
          <a:solidFill>
            <a:schemeClr val="tx1"/>
          </a:solidFill>
          <a:latin typeface="+mn-lt"/>
          <a:ea typeface="+mn-ea"/>
        </a:defRPr>
      </a:lvl6pPr>
      <a:lvl7pPr marL="1679575" algn="l" rtl="0" fontAlgn="base">
        <a:spcBef>
          <a:spcPct val="20000"/>
        </a:spcBef>
        <a:spcAft>
          <a:spcPct val="0"/>
        </a:spcAft>
        <a:buBlip>
          <a:blip r:embed="rId14"/>
        </a:buBlip>
        <a:tabLst>
          <a:tab pos="93663" algn="l"/>
        </a:tabLst>
        <a:defRPr>
          <a:solidFill>
            <a:schemeClr val="tx1"/>
          </a:solidFill>
          <a:latin typeface="+mn-lt"/>
          <a:ea typeface="+mn-ea"/>
        </a:defRPr>
      </a:lvl7pPr>
      <a:lvl8pPr marL="2136775" algn="l" rtl="0" fontAlgn="base">
        <a:spcBef>
          <a:spcPct val="20000"/>
        </a:spcBef>
        <a:spcAft>
          <a:spcPct val="0"/>
        </a:spcAft>
        <a:buBlip>
          <a:blip r:embed="rId14"/>
        </a:buBlip>
        <a:tabLst>
          <a:tab pos="93663" algn="l"/>
        </a:tabLst>
        <a:defRPr>
          <a:solidFill>
            <a:schemeClr val="tx1"/>
          </a:solidFill>
          <a:latin typeface="+mn-lt"/>
          <a:ea typeface="+mn-ea"/>
        </a:defRPr>
      </a:lvl8pPr>
      <a:lvl9pPr marL="2593975" algn="l" rtl="0" fontAlgn="base">
        <a:spcBef>
          <a:spcPct val="20000"/>
        </a:spcBef>
        <a:spcAft>
          <a:spcPct val="0"/>
        </a:spcAft>
        <a:buBlip>
          <a:blip r:embed="rId14"/>
        </a:buBlip>
        <a:tabLst>
          <a:tab pos="93663" algn="l"/>
        </a:tabLs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4880" y="2348880"/>
            <a:ext cx="8029602" cy="1944216"/>
          </a:xfrm>
        </p:spPr>
        <p:txBody>
          <a:bodyPr/>
          <a:lstStyle/>
          <a:p>
            <a:pPr algn="ctr" eaLnBrk="1" hangingPunct="1"/>
            <a:r>
              <a:rPr lang="en-GB" dirty="0"/>
              <a:t>Dealing with diversity: Rethinking the Lecture – Seminar Format in Language and Content Provision</a:t>
            </a:r>
            <a:br>
              <a:rPr lang="en-GB" dirty="0"/>
            </a:b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48200"/>
            <a:ext cx="6400800" cy="1371600"/>
          </a:xfrm>
        </p:spPr>
        <p:txBody>
          <a:bodyPr/>
          <a:lstStyle/>
          <a:p>
            <a:pPr algn="l" eaLnBrk="1" hangingPunct="1"/>
            <a:endParaRPr lang="en-US" sz="2400" dirty="0" smtClean="0"/>
          </a:p>
          <a:p>
            <a:pPr algn="l" eaLnBrk="1" hangingPunct="1"/>
            <a:endParaRPr lang="en-US" sz="2400" dirty="0" smtClean="0"/>
          </a:p>
        </p:txBody>
      </p:sp>
      <p:pic>
        <p:nvPicPr>
          <p:cNvPr id="2052" name="Picture 5" descr="Slide1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45418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458112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Joanne Hooker and John Holder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764704"/>
          </a:xfrm>
        </p:spPr>
        <p:txBody>
          <a:bodyPr/>
          <a:lstStyle/>
          <a:p>
            <a:r>
              <a:rPr lang="en-GB" dirty="0" smtClean="0"/>
              <a:t>More comments from </a:t>
            </a:r>
            <a:r>
              <a:rPr lang="en-GB" dirty="0" err="1" smtClean="0"/>
              <a:t>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064896" cy="4680520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“</a:t>
            </a:r>
            <a:r>
              <a:rPr lang="en-GB" sz="2800" dirty="0" smtClean="0"/>
              <a:t>The </a:t>
            </a:r>
            <a:r>
              <a:rPr lang="en-GB" sz="2800" dirty="0" err="1"/>
              <a:t>strenghts</a:t>
            </a:r>
            <a:r>
              <a:rPr lang="en-GB" sz="2800" dirty="0"/>
              <a:t> of this unit are the fact that we were allowed to give our opinions and express ourselves in group or </a:t>
            </a:r>
            <a:r>
              <a:rPr lang="en-GB" sz="2800" dirty="0" smtClean="0"/>
              <a:t>individually</a:t>
            </a:r>
            <a:r>
              <a:rPr lang="en-GB" sz="4000" dirty="0" smtClean="0"/>
              <a:t>”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4000" dirty="0" smtClean="0"/>
              <a:t>“</a:t>
            </a:r>
            <a:r>
              <a:rPr lang="en-GB" sz="2800" dirty="0" smtClean="0"/>
              <a:t>Topics </a:t>
            </a:r>
            <a:r>
              <a:rPr lang="en-GB" sz="2800" dirty="0"/>
              <a:t>are very interesting - not once was I bored   Topics are discussed in such depth that I was able to ask questions and make sure I fully understood the different issues and </a:t>
            </a:r>
            <a:r>
              <a:rPr lang="en-GB" sz="2800" dirty="0" smtClean="0"/>
              <a:t>concepts</a:t>
            </a:r>
            <a:r>
              <a:rPr lang="en-GB" sz="4000" dirty="0" smtClean="0"/>
              <a:t>”</a:t>
            </a:r>
            <a:r>
              <a:rPr lang="en-GB" sz="2800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7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time…….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Try more interactive activities for AAE</a:t>
            </a:r>
          </a:p>
          <a:p>
            <a:r>
              <a:rPr lang="en-GB" sz="2800" dirty="0" smtClean="0"/>
              <a:t>Make sure </a:t>
            </a:r>
            <a:r>
              <a:rPr lang="en-GB" sz="2800" dirty="0" err="1" smtClean="0"/>
              <a:t>ss</a:t>
            </a:r>
            <a:r>
              <a:rPr lang="en-GB" sz="2800" dirty="0" smtClean="0"/>
              <a:t> all sit where they can see the board- some couldn’t read the exercises on screen! </a:t>
            </a:r>
          </a:p>
          <a:p>
            <a:r>
              <a:rPr lang="en-GB" sz="2800" dirty="0" smtClean="0"/>
              <a:t>Team teaching where possible</a:t>
            </a:r>
          </a:p>
          <a:p>
            <a:r>
              <a:rPr lang="en-GB" sz="2800" dirty="0" smtClean="0"/>
              <a:t>Make the link with employability/transferable skills clearer from start</a:t>
            </a:r>
          </a:p>
          <a:p>
            <a:r>
              <a:rPr lang="en-GB" sz="2800" dirty="0" smtClean="0"/>
              <a:t>Focus on developing IT skills sooner in course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9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Thank you very much …. </a:t>
            </a:r>
          </a:p>
          <a:p>
            <a:pPr marL="0" indent="0">
              <a:buNone/>
            </a:pPr>
            <a:endParaRPr lang="en-GB" sz="3200" dirty="0" smtClean="0"/>
          </a:p>
          <a:p>
            <a:pPr lvl="2"/>
            <a:r>
              <a:rPr lang="en-GB" dirty="0" smtClean="0"/>
              <a:t>If you have any queries we’ll be happy to try and answer them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2895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2" y="1052736"/>
            <a:ext cx="8011170" cy="4824536"/>
          </a:xfrm>
        </p:spPr>
        <p:txBody>
          <a:bodyPr/>
          <a:lstStyle/>
          <a:p>
            <a:r>
              <a:rPr lang="en-GB" sz="2000" dirty="0" smtClean="0"/>
              <a:t>Engagement</a:t>
            </a:r>
          </a:p>
          <a:p>
            <a:r>
              <a:rPr lang="en-GB" sz="2000" dirty="0" smtClean="0"/>
              <a:t>Diversity and WP</a:t>
            </a:r>
          </a:p>
          <a:p>
            <a:r>
              <a:rPr lang="en-GB" sz="2000" smtClean="0"/>
              <a:t>Employability ( CBI &amp; UUK 2009)</a:t>
            </a:r>
            <a:endParaRPr lang="en-GB" sz="2000" dirty="0" smtClean="0"/>
          </a:p>
          <a:p>
            <a:r>
              <a:rPr lang="en-GB" sz="2000" dirty="0" smtClean="0"/>
              <a:t>Two units involved in this pilot</a:t>
            </a:r>
          </a:p>
          <a:p>
            <a:pPr lvl="1"/>
            <a:r>
              <a:rPr lang="en-GB" sz="2000" dirty="0" smtClean="0"/>
              <a:t>Applied and Academic English (Lower Advanced)</a:t>
            </a:r>
            <a:endParaRPr lang="en-GB" sz="2000" dirty="0" smtClean="0">
              <a:solidFill>
                <a:srgbClr val="FF5050"/>
              </a:solidFill>
            </a:endParaRPr>
          </a:p>
          <a:p>
            <a:pPr marL="6667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5050"/>
                </a:solidFill>
              </a:rPr>
              <a:t>Mix of academic skills &amp; employability</a:t>
            </a:r>
          </a:p>
          <a:p>
            <a:pPr marL="6667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5050"/>
                </a:solidFill>
              </a:rPr>
              <a:t>13 week module</a:t>
            </a:r>
          </a:p>
          <a:p>
            <a:pPr lvl="1"/>
            <a:r>
              <a:rPr lang="en-GB" sz="2000" dirty="0" smtClean="0"/>
              <a:t>Contemporary International Issues</a:t>
            </a:r>
          </a:p>
          <a:p>
            <a:pPr marL="6667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5050"/>
                </a:solidFill>
              </a:rPr>
              <a:t>L5 unit on BA (</a:t>
            </a:r>
            <a:r>
              <a:rPr lang="en-GB" sz="2000" dirty="0" err="1" smtClean="0">
                <a:solidFill>
                  <a:srgbClr val="FF5050"/>
                </a:solidFill>
              </a:rPr>
              <a:t>Hons</a:t>
            </a:r>
            <a:r>
              <a:rPr lang="en-GB" sz="2000" dirty="0" smtClean="0">
                <a:solidFill>
                  <a:srgbClr val="FF5050"/>
                </a:solidFill>
              </a:rPr>
              <a:t>) International Business Management </a:t>
            </a:r>
          </a:p>
          <a:p>
            <a:pPr marL="6667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5050"/>
                </a:solidFill>
              </a:rPr>
              <a:t>Assessment = presentation &amp; portfolio</a:t>
            </a:r>
          </a:p>
          <a:p>
            <a:pPr marL="6667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5050"/>
                </a:solidFill>
              </a:rPr>
              <a:t>Diverse cohort</a:t>
            </a:r>
            <a:endParaRPr lang="en-GB" sz="2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5" y="260648"/>
            <a:ext cx="8189431" cy="782985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Essentially this is a flipped classroom….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20778" t="29256" r="20878" b="17554"/>
          <a:stretch/>
        </p:blipFill>
        <p:spPr bwMode="auto">
          <a:xfrm>
            <a:off x="755576" y="1340769"/>
            <a:ext cx="770485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71" y="116632"/>
            <a:ext cx="7507113" cy="710977"/>
          </a:xfrm>
        </p:spPr>
        <p:txBody>
          <a:bodyPr/>
          <a:lstStyle/>
          <a:p>
            <a:pPr algn="ctr"/>
            <a:r>
              <a:rPr lang="en-GB" dirty="0" smtClean="0"/>
              <a:t>How?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7844408" cy="1728192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ook tools to make all materials available online for both language and content classes</a:t>
            </a:r>
          </a:p>
          <a:p>
            <a:pPr lvl="1"/>
            <a:r>
              <a:rPr lang="en-GB" dirty="0" smtClean="0"/>
              <a:t>Neater /easier </a:t>
            </a:r>
            <a:r>
              <a:rPr lang="en-GB" dirty="0"/>
              <a:t>to </a:t>
            </a:r>
            <a:r>
              <a:rPr lang="en-GB" dirty="0" smtClean="0"/>
              <a:t>navigate</a:t>
            </a:r>
          </a:p>
          <a:p>
            <a:pPr lvl="1"/>
            <a:r>
              <a:rPr lang="en-GB" dirty="0" smtClean="0"/>
              <a:t>Flexible presentation of content</a:t>
            </a:r>
          </a:p>
          <a:p>
            <a:pPr lvl="1"/>
            <a:r>
              <a:rPr lang="en-GB" dirty="0" smtClean="0"/>
              <a:t>Available 24/7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824536" cy="385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6622" t="11703" r="15226" b="3723"/>
          <a:stretch/>
        </p:blipFill>
        <p:spPr bwMode="auto">
          <a:xfrm>
            <a:off x="107504" y="2348880"/>
            <a:ext cx="4608511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1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720080"/>
          </a:xfrm>
        </p:spPr>
        <p:txBody>
          <a:bodyPr/>
          <a:lstStyle/>
          <a:p>
            <a:r>
              <a:rPr lang="en-GB" dirty="0" smtClean="0"/>
              <a:t>Flexible delivery in the flipped classroom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7772400" cy="4114800"/>
          </a:xfrm>
        </p:spPr>
        <p:txBody>
          <a:bodyPr/>
          <a:lstStyle/>
          <a:p>
            <a:r>
              <a:rPr lang="en-GB" dirty="0" smtClean="0"/>
              <a:t>Lecture seminar replaced by 2 hour workshops, twice a week</a:t>
            </a:r>
          </a:p>
          <a:p>
            <a:pPr lvl="1"/>
            <a:r>
              <a:rPr lang="en-GB" dirty="0" smtClean="0"/>
              <a:t>Session one: intro &amp; initial research, session 2: </a:t>
            </a:r>
            <a:r>
              <a:rPr lang="en-GB" dirty="0" err="1" smtClean="0"/>
              <a:t>ss</a:t>
            </a:r>
            <a:r>
              <a:rPr lang="en-GB" dirty="0" smtClean="0"/>
              <a:t> report findings in groups (which changed each week)</a:t>
            </a:r>
          </a:p>
          <a:p>
            <a:r>
              <a:rPr lang="en-GB" dirty="0" smtClean="0"/>
              <a:t>Teacher led input reduced – culture shock for some internationals </a:t>
            </a:r>
            <a:r>
              <a:rPr lang="en-GB" dirty="0" err="1" smtClean="0"/>
              <a:t>ss</a:t>
            </a:r>
            <a:endParaRPr lang="en-GB" dirty="0" smtClean="0"/>
          </a:p>
          <a:p>
            <a:r>
              <a:rPr lang="en-GB" dirty="0" err="1" smtClean="0"/>
              <a:t>Ss</a:t>
            </a:r>
            <a:r>
              <a:rPr lang="en-GB" dirty="0" smtClean="0"/>
              <a:t> given guidance &amp; time to follow own research in class</a:t>
            </a:r>
          </a:p>
          <a:p>
            <a:pPr lvl="1"/>
            <a:r>
              <a:rPr lang="en-GB" dirty="0" smtClean="0"/>
              <a:t>Also allows familiarisation with technology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700681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9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7261" t="11967" r="26695" b="4521"/>
          <a:stretch/>
        </p:blipFill>
        <p:spPr bwMode="auto">
          <a:xfrm>
            <a:off x="539552" y="404664"/>
            <a:ext cx="676875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86"/>
            <a:ext cx="7772400" cy="612102"/>
          </a:xfrm>
        </p:spPr>
        <p:txBody>
          <a:bodyPr/>
          <a:lstStyle/>
          <a:p>
            <a:r>
              <a:rPr lang="en-GB" dirty="0" smtClean="0"/>
              <a:t>Worthwhile?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95" y="764704"/>
            <a:ext cx="7772400" cy="4114800"/>
          </a:xfrm>
        </p:spPr>
        <p:txBody>
          <a:bodyPr/>
          <a:lstStyle/>
          <a:p>
            <a:r>
              <a:rPr lang="en-GB" dirty="0" smtClean="0"/>
              <a:t>Time intensive preparation especially for the contemporary unit which will change according to global events and languages for inputting exercises</a:t>
            </a:r>
          </a:p>
          <a:p>
            <a:r>
              <a:rPr lang="en-GB" dirty="0" err="1" smtClean="0"/>
              <a:t>Ss</a:t>
            </a:r>
            <a:r>
              <a:rPr lang="en-GB" dirty="0" smtClean="0"/>
              <a:t> tendency to use google or </a:t>
            </a:r>
            <a:r>
              <a:rPr lang="en-GB" dirty="0" err="1" smtClean="0"/>
              <a:t>wikipedia</a:t>
            </a:r>
            <a:r>
              <a:rPr lang="en-GB" dirty="0" smtClean="0"/>
              <a:t> rather than given sources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 bwMode="auto">
          <a:xfrm>
            <a:off x="7872" y="2060848"/>
            <a:ext cx="5428224" cy="4138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32" y="19472"/>
            <a:ext cx="956984" cy="9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276872"/>
            <a:ext cx="3779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Assumes technical ability of </a:t>
            </a:r>
            <a:r>
              <a:rPr lang="en-GB" dirty="0" err="1" smtClean="0"/>
              <a:t>ss</a:t>
            </a:r>
            <a:endParaRPr lang="en-GB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Some initial resistance from </a:t>
            </a:r>
            <a:r>
              <a:rPr lang="en-GB" dirty="0" err="1" smtClean="0"/>
              <a:t>ss</a:t>
            </a:r>
            <a:r>
              <a:rPr lang="en-GB" dirty="0" smtClean="0"/>
              <a:t> used to “coasting” 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952328" cy="1143000"/>
          </a:xfrm>
        </p:spPr>
        <p:txBody>
          <a:bodyPr/>
          <a:lstStyle/>
          <a:p>
            <a:r>
              <a:rPr lang="en-GB" dirty="0" smtClean="0"/>
              <a:t>Worthwhile?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6998"/>
            <a:ext cx="8161342" cy="503826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Our perspectives:</a:t>
            </a:r>
          </a:p>
          <a:p>
            <a:r>
              <a:rPr lang="en-GB" dirty="0" smtClean="0"/>
              <a:t>Greater cohesion, stronger attendance and engagement</a:t>
            </a:r>
          </a:p>
          <a:p>
            <a:r>
              <a:rPr lang="en-GB" dirty="0" smtClean="0"/>
              <a:t>Foundation for L6 in terms of wider knowledge &amp; critical thinking</a:t>
            </a:r>
          </a:p>
          <a:p>
            <a:r>
              <a:rPr lang="en-GB" dirty="0" smtClean="0"/>
              <a:t>Consolidates  skills from other units; research, independence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 Enhances </a:t>
            </a:r>
            <a:r>
              <a:rPr lang="en-GB" dirty="0"/>
              <a:t>t</a:t>
            </a:r>
            <a:r>
              <a:rPr lang="en-GB" dirty="0" smtClean="0"/>
              <a:t>ransferable skills &amp; employability and boosts confidence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Student feedback</a:t>
            </a:r>
          </a:p>
          <a:p>
            <a:r>
              <a:rPr lang="en-GB" dirty="0" smtClean="0"/>
              <a:t>Garnered through online surveys and face to face focus group discussion</a:t>
            </a:r>
          </a:p>
          <a:p>
            <a:r>
              <a:rPr lang="en-GB" dirty="0" smtClean="0"/>
              <a:t>Generic Southampton Solent Survey as unit feedback</a:t>
            </a:r>
          </a:p>
          <a:p>
            <a:r>
              <a:rPr lang="en-GB" dirty="0" smtClean="0"/>
              <a:t>Specific Survey Monkey investigation</a:t>
            </a:r>
          </a:p>
          <a:p>
            <a:pPr lvl="1"/>
            <a:r>
              <a:rPr lang="en-GB" dirty="0" smtClean="0"/>
              <a:t>High response rate</a:t>
            </a:r>
          </a:p>
          <a:p>
            <a:r>
              <a:rPr lang="en-GB" dirty="0" smtClean="0"/>
              <a:t>Generally </a:t>
            </a:r>
            <a:r>
              <a:rPr lang="en-GB" dirty="0" err="1" smtClean="0"/>
              <a:t>ss</a:t>
            </a:r>
            <a:r>
              <a:rPr lang="en-GB" dirty="0" smtClean="0"/>
              <a:t> appreciated flexibility of the workshops</a:t>
            </a:r>
          </a:p>
          <a:p>
            <a:r>
              <a:rPr lang="en-GB" dirty="0" smtClean="0"/>
              <a:t>Acknowledged their own progress and development of skills such as: research, expressing own ideas, understanding other cultures </a:t>
            </a:r>
            <a:r>
              <a:rPr lang="en-GB" i="1" dirty="0" smtClean="0"/>
              <a:t>but crucially some did not link that with perceived employability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345020" cy="11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9" y="3583"/>
            <a:ext cx="7772400" cy="473089"/>
          </a:xfrm>
        </p:spPr>
        <p:txBody>
          <a:bodyPr/>
          <a:lstStyle/>
          <a:p>
            <a:r>
              <a:rPr lang="en-GB" dirty="0" smtClean="0"/>
              <a:t>Student 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4" y="548680"/>
            <a:ext cx="8784976" cy="194421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“I </a:t>
            </a:r>
            <a:r>
              <a:rPr lang="en-GB" sz="2800" dirty="0"/>
              <a:t>have really enjoyed the lectures, especially when we discuss each topic in class and share </a:t>
            </a:r>
            <a:r>
              <a:rPr lang="en-GB" sz="2800" dirty="0" smtClean="0"/>
              <a:t>ideas….The </a:t>
            </a:r>
            <a:r>
              <a:rPr lang="en-GB" sz="2800" dirty="0"/>
              <a:t>mini-presentations have made me more confident when speaking in front of the </a:t>
            </a:r>
            <a:r>
              <a:rPr lang="en-GB" sz="2800" dirty="0" smtClean="0"/>
              <a:t>class…..</a:t>
            </a:r>
            <a:r>
              <a:rPr lang="en-GB" sz="3600" dirty="0" smtClean="0"/>
              <a:t>”</a:t>
            </a:r>
          </a:p>
          <a:p>
            <a:pPr marL="0" indent="0">
              <a:buNone/>
            </a:pPr>
            <a:r>
              <a:rPr lang="en-GB" sz="3200" dirty="0" smtClean="0"/>
              <a:t>“</a:t>
            </a:r>
            <a:r>
              <a:rPr lang="en-GB" sz="3200" dirty="0" smtClean="0">
                <a:solidFill>
                  <a:srgbClr val="FF0000"/>
                </a:solidFill>
              </a:rPr>
              <a:t>a good way to go 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through a topic better 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than a simple seminar 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and lesson</a:t>
            </a:r>
            <a:r>
              <a:rPr lang="en-GB" sz="3200" dirty="0" smtClean="0"/>
              <a:t>”</a:t>
            </a:r>
          </a:p>
          <a:p>
            <a:pPr marL="0" indent="0" algn="ctr">
              <a:buNone/>
            </a:pPr>
            <a:r>
              <a:rPr lang="en-GB" sz="3600" dirty="0" smtClean="0"/>
              <a:t>“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/>
              <a:t>improved my interpersonal skills in </a:t>
            </a:r>
            <a:r>
              <a:rPr lang="en-GB" sz="3600" dirty="0" err="1"/>
              <a:t>english</a:t>
            </a:r>
            <a:r>
              <a:rPr lang="en-GB" sz="3600" dirty="0"/>
              <a:t> which </a:t>
            </a:r>
            <a:r>
              <a:rPr lang="en-GB" sz="3600" dirty="0" err="1"/>
              <a:t>i</a:t>
            </a:r>
            <a:r>
              <a:rPr lang="en-GB" sz="3600" dirty="0"/>
              <a:t> really appreciate. "</a:t>
            </a:r>
          </a:p>
          <a:p>
            <a:pPr marL="0" indent="0" algn="ctr">
              <a:buNone/>
            </a:pP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10" y="2348880"/>
            <a:ext cx="485988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MS PGothic"/>
        <a:cs typeface=""/>
      </a:majorFont>
      <a:minorFont>
        <a:latin typeface="Trebuchet MS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531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Dealing with diversity: Rethinking the Lecture – Seminar Format in Language and Content Provision </vt:lpstr>
      <vt:lpstr>Why?</vt:lpstr>
      <vt:lpstr>Essentially this is a flipped classroom….</vt:lpstr>
      <vt:lpstr>How?</vt:lpstr>
      <vt:lpstr>Flexible delivery in the flipped classroom</vt:lpstr>
      <vt:lpstr>PowerPoint Presentation</vt:lpstr>
      <vt:lpstr>Worthwhile? </vt:lpstr>
      <vt:lpstr>Worthwhile? </vt:lpstr>
      <vt:lpstr>Student comments</vt:lpstr>
      <vt:lpstr>More comments from ss</vt:lpstr>
      <vt:lpstr>Next time…….</vt:lpstr>
      <vt:lpstr>PowerPoint Presentation</vt:lpstr>
    </vt:vector>
  </TitlesOfParts>
  <Company>proctor &amp; stevenson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postle</dc:creator>
  <cp:lastModifiedBy>Nash S.</cp:lastModifiedBy>
  <cp:revision>237</cp:revision>
  <dcterms:created xsi:type="dcterms:W3CDTF">2005-12-05T10:00:54Z</dcterms:created>
  <dcterms:modified xsi:type="dcterms:W3CDTF">2014-07-11T15:11:07Z</dcterms:modified>
</cp:coreProperties>
</file>